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6" r:id="rId10"/>
    <p:sldId id="267" r:id="rId11"/>
    <p:sldId id="269"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October 27, 2022</a:t>
            </a:fld>
            <a:endParaRPr lang="en-US" dirty="0"/>
          </a:p>
        </p:txBody>
      </p:sp>
    </p:spTree>
    <p:extLst>
      <p:ext uri="{BB962C8B-B14F-4D97-AF65-F5344CB8AC3E}">
        <p14:creationId xmlns:p14="http://schemas.microsoft.com/office/powerpoint/2010/main" val="12167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October 27, 2022</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7089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October 27, 2022</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83781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October 27, 2022</a:t>
            </a:fld>
            <a:endParaRPr lang="en-US" dirty="0"/>
          </a:p>
        </p:txBody>
      </p:sp>
    </p:spTree>
    <p:extLst>
      <p:ext uri="{BB962C8B-B14F-4D97-AF65-F5344CB8AC3E}">
        <p14:creationId xmlns:p14="http://schemas.microsoft.com/office/powerpoint/2010/main" val="216873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October 27, 2022</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October 27, 2022</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17739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October 27,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73339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October 27, 2022</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03653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October 27, 2022</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423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October 27, 2022</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5212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October 27, 2022</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10448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October 27, 2022</a:t>
            </a:fld>
            <a:endParaRPr lang="en-US" dirty="0"/>
          </a:p>
        </p:txBody>
      </p:sp>
    </p:spTree>
    <p:extLst>
      <p:ext uri="{BB962C8B-B14F-4D97-AF65-F5344CB8AC3E}">
        <p14:creationId xmlns:p14="http://schemas.microsoft.com/office/powerpoint/2010/main" val="45451979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732D5-0A5A-8CF0-414C-3FFCB814D3D6}"/>
              </a:ext>
            </a:extLst>
          </p:cNvPr>
          <p:cNvSpPr>
            <a:spLocks noGrp="1"/>
          </p:cNvSpPr>
          <p:nvPr>
            <p:ph type="ctrTitle"/>
          </p:nvPr>
        </p:nvSpPr>
        <p:spPr>
          <a:xfrm>
            <a:off x="448055" y="662400"/>
            <a:ext cx="11293200" cy="1000800"/>
          </a:xfrm>
        </p:spPr>
        <p:txBody>
          <a:bodyPr anchor="ctr">
            <a:normAutofit/>
          </a:bodyPr>
          <a:lstStyle/>
          <a:p>
            <a:r>
              <a:rPr lang="en-US" dirty="0"/>
              <a:t>	Cell Phone Safety </a:t>
            </a:r>
          </a:p>
        </p:txBody>
      </p:sp>
      <p:sp>
        <p:nvSpPr>
          <p:cNvPr id="3" name="Subtitle 2">
            <a:extLst>
              <a:ext uri="{FF2B5EF4-FFF2-40B4-BE49-F238E27FC236}">
                <a16:creationId xmlns:a16="http://schemas.microsoft.com/office/drawing/2014/main" id="{F9F0556F-FBB2-00CC-3E51-A17D831A3ED5}"/>
              </a:ext>
            </a:extLst>
          </p:cNvPr>
          <p:cNvSpPr>
            <a:spLocks noGrp="1"/>
          </p:cNvSpPr>
          <p:nvPr>
            <p:ph type="subTitle" idx="1"/>
          </p:nvPr>
        </p:nvSpPr>
        <p:spPr>
          <a:xfrm>
            <a:off x="448055" y="1652400"/>
            <a:ext cx="11293200" cy="984885"/>
          </a:xfrm>
        </p:spPr>
        <p:txBody>
          <a:bodyPr anchor="ctr">
            <a:normAutofit fontScale="70000" lnSpcReduction="20000"/>
          </a:bodyPr>
          <a:lstStyle/>
          <a:p>
            <a:r>
              <a:rPr lang="en-US" sz="6400" dirty="0"/>
              <a:t>Det A. Williams, Lexington Police Department</a:t>
            </a:r>
          </a:p>
        </p:txBody>
      </p:sp>
      <p:cxnSp>
        <p:nvCxnSpPr>
          <p:cNvPr id="22" name="Straight Connector 21">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bstract in digital format of numbers and lines">
            <a:extLst>
              <a:ext uri="{FF2B5EF4-FFF2-40B4-BE49-F238E27FC236}">
                <a16:creationId xmlns:a16="http://schemas.microsoft.com/office/drawing/2014/main" id="{867C8A90-191C-FC10-FD7E-96B6A1B21271}"/>
              </a:ext>
            </a:extLst>
          </p:cNvPr>
          <p:cNvPicPr>
            <a:picLocks noChangeAspect="1"/>
          </p:cNvPicPr>
          <p:nvPr/>
        </p:nvPicPr>
        <p:blipFill rotWithShape="1">
          <a:blip r:embed="rId2"/>
          <a:srcRect t="24443" b="28356"/>
          <a:stretch/>
        </p:blipFill>
        <p:spPr>
          <a:xfrm>
            <a:off x="20" y="2959198"/>
            <a:ext cx="12191980" cy="3898801"/>
          </a:xfrm>
          <a:prstGeom prst="rect">
            <a:avLst/>
          </a:prstGeom>
        </p:spPr>
      </p:pic>
    </p:spTree>
    <p:extLst>
      <p:ext uri="{BB962C8B-B14F-4D97-AF65-F5344CB8AC3E}">
        <p14:creationId xmlns:p14="http://schemas.microsoft.com/office/powerpoint/2010/main" val="186578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F5D0-64BB-76D2-13FF-CBE9C9A9425F}"/>
              </a:ext>
            </a:extLst>
          </p:cNvPr>
          <p:cNvSpPr>
            <a:spLocks noGrp="1"/>
          </p:cNvSpPr>
          <p:nvPr>
            <p:ph type="title"/>
          </p:nvPr>
        </p:nvSpPr>
        <p:spPr/>
        <p:txBody>
          <a:bodyPr/>
          <a:lstStyle/>
          <a:p>
            <a:r>
              <a:rPr lang="en-US" dirty="0"/>
              <a:t>Protecting your kids</a:t>
            </a:r>
          </a:p>
        </p:txBody>
      </p:sp>
      <p:sp>
        <p:nvSpPr>
          <p:cNvPr id="3" name="Content Placeholder 2">
            <a:extLst>
              <a:ext uri="{FF2B5EF4-FFF2-40B4-BE49-F238E27FC236}">
                <a16:creationId xmlns:a16="http://schemas.microsoft.com/office/drawing/2014/main" id="{58A093A6-9A89-38C2-A69D-1E1D7AAF8F5D}"/>
              </a:ext>
            </a:extLst>
          </p:cNvPr>
          <p:cNvSpPr>
            <a:spLocks noGrp="1"/>
          </p:cNvSpPr>
          <p:nvPr>
            <p:ph sz="half" idx="1"/>
          </p:nvPr>
        </p:nvSpPr>
        <p:spPr/>
        <p:txBody>
          <a:bodyPr>
            <a:normAutofit fontScale="70000" lnSpcReduction="20000"/>
          </a:bodyPr>
          <a:lstStyle/>
          <a:p>
            <a:pPr marL="1944" indent="0">
              <a:buNone/>
            </a:pPr>
            <a:r>
              <a:rPr lang="en-US" dirty="0">
                <a:solidFill>
                  <a:srgbClr val="FFFF00">
                    <a:alpha val="55000"/>
                  </a:srgbClr>
                </a:solidFill>
              </a:rPr>
              <a:t>Learn</a:t>
            </a:r>
          </a:p>
          <a:p>
            <a:r>
              <a:rPr lang="en-US" dirty="0">
                <a:solidFill>
                  <a:srgbClr val="FF0000">
                    <a:alpha val="55000"/>
                  </a:srgbClr>
                </a:solidFill>
              </a:rPr>
              <a:t>Know the platforms</a:t>
            </a:r>
            <a:r>
              <a:rPr lang="en-US" dirty="0"/>
              <a:t>. </a:t>
            </a:r>
            <a:r>
              <a:rPr lang="en-US" dirty="0">
                <a:solidFill>
                  <a:schemeClr val="accent2">
                    <a:alpha val="55000"/>
                  </a:schemeClr>
                </a:solidFill>
              </a:rPr>
              <a:t>Online enticement happens across all platforms, so be aware of the sites, games and apps your children frequent. Ask them to show you how they use them</a:t>
            </a:r>
          </a:p>
          <a:p>
            <a:r>
              <a:rPr lang="en-US" dirty="0">
                <a:solidFill>
                  <a:srgbClr val="FF0000">
                    <a:alpha val="55000"/>
                  </a:srgbClr>
                </a:solidFill>
              </a:rPr>
              <a:t>Spot the Red Flags. </a:t>
            </a:r>
            <a:r>
              <a:rPr lang="en-US" dirty="0">
                <a:solidFill>
                  <a:schemeClr val="accent2">
                    <a:alpha val="55000"/>
                  </a:schemeClr>
                </a:solidFill>
              </a:rPr>
              <a:t>A child who is experiencing online enticement may be:</a:t>
            </a:r>
          </a:p>
          <a:p>
            <a:pPr marL="1944" indent="0">
              <a:buNone/>
            </a:pPr>
            <a:r>
              <a:rPr lang="en-US" dirty="0">
                <a:solidFill>
                  <a:schemeClr val="accent2">
                    <a:alpha val="55000"/>
                  </a:schemeClr>
                </a:solidFill>
              </a:rPr>
              <a:t> • Spending increasing time online.</a:t>
            </a:r>
          </a:p>
          <a:p>
            <a:pPr marL="1944" indent="0">
              <a:buNone/>
            </a:pPr>
            <a:r>
              <a:rPr lang="en-US" dirty="0">
                <a:solidFill>
                  <a:schemeClr val="accent2">
                    <a:alpha val="55000"/>
                  </a:schemeClr>
                </a:solidFill>
              </a:rPr>
              <a:t> • Getting upset when he or she is not allowed on their device.</a:t>
            </a:r>
          </a:p>
          <a:p>
            <a:pPr marL="1944" indent="0">
              <a:buNone/>
            </a:pPr>
            <a:r>
              <a:rPr lang="en-US" dirty="0">
                <a:solidFill>
                  <a:schemeClr val="accent2">
                    <a:alpha val="55000"/>
                  </a:schemeClr>
                </a:solidFill>
              </a:rPr>
              <a:t>• Taking extra steps to conceal what they are doing online.</a:t>
            </a:r>
          </a:p>
          <a:p>
            <a:pPr marL="1944" indent="0">
              <a:buNone/>
            </a:pPr>
            <a:r>
              <a:rPr lang="en-US" dirty="0">
                <a:solidFill>
                  <a:schemeClr val="accent2">
                    <a:alpha val="55000"/>
                  </a:schemeClr>
                </a:solidFill>
              </a:rPr>
              <a:t> • Receiving gifts from people you don’t know</a:t>
            </a:r>
          </a:p>
        </p:txBody>
      </p:sp>
      <p:sp>
        <p:nvSpPr>
          <p:cNvPr id="4" name="Content Placeholder 3">
            <a:extLst>
              <a:ext uri="{FF2B5EF4-FFF2-40B4-BE49-F238E27FC236}">
                <a16:creationId xmlns:a16="http://schemas.microsoft.com/office/drawing/2014/main" id="{65D4EDF1-2667-3C6A-6727-2CEBA8BAD387}"/>
              </a:ext>
            </a:extLst>
          </p:cNvPr>
          <p:cNvSpPr>
            <a:spLocks noGrp="1"/>
          </p:cNvSpPr>
          <p:nvPr>
            <p:ph sz="half" idx="2"/>
          </p:nvPr>
        </p:nvSpPr>
        <p:spPr/>
        <p:txBody>
          <a:bodyPr>
            <a:normAutofit fontScale="70000" lnSpcReduction="20000"/>
          </a:bodyPr>
          <a:lstStyle/>
          <a:p>
            <a:endParaRPr lang="en-US" dirty="0">
              <a:solidFill>
                <a:srgbClr val="FF0000">
                  <a:alpha val="55000"/>
                </a:srgbClr>
              </a:solidFill>
            </a:endParaRPr>
          </a:p>
          <a:p>
            <a:pPr marL="1944" indent="0">
              <a:buNone/>
            </a:pPr>
            <a:r>
              <a:rPr lang="en-US" dirty="0">
                <a:solidFill>
                  <a:srgbClr val="FF0000">
                    <a:alpha val="55000"/>
                  </a:srgbClr>
                </a:solidFill>
              </a:rPr>
              <a:t>Be proactive</a:t>
            </a:r>
            <a:r>
              <a:rPr lang="en-US" dirty="0"/>
              <a:t> </a:t>
            </a:r>
            <a:r>
              <a:rPr lang="en-US" dirty="0">
                <a:solidFill>
                  <a:schemeClr val="accent2">
                    <a:alpha val="55000"/>
                  </a:schemeClr>
                </a:solidFill>
              </a:rPr>
              <a:t>Teach your kids to spot common tricks used by online offenders. the most common tactics used to entice a child online were: </a:t>
            </a:r>
          </a:p>
          <a:p>
            <a:pPr marL="1944" indent="0">
              <a:buNone/>
            </a:pPr>
            <a:r>
              <a:rPr lang="en-US" dirty="0">
                <a:solidFill>
                  <a:schemeClr val="accent2">
                    <a:alpha val="55000"/>
                  </a:schemeClr>
                </a:solidFill>
              </a:rPr>
              <a:t>• Engaging the child in sexual conversation/roleplay as a grooming method.</a:t>
            </a:r>
          </a:p>
          <a:p>
            <a:pPr marL="1944" indent="0">
              <a:buNone/>
            </a:pPr>
            <a:r>
              <a:rPr lang="en-US" dirty="0">
                <a:solidFill>
                  <a:schemeClr val="accent2">
                    <a:alpha val="55000"/>
                  </a:schemeClr>
                </a:solidFill>
              </a:rPr>
              <a:t> • Directly asking the child for sexually explicit images of themselves or offering to mutually exchange images. </a:t>
            </a:r>
          </a:p>
          <a:p>
            <a:pPr marL="1944" indent="0">
              <a:buNone/>
            </a:pPr>
            <a:r>
              <a:rPr lang="en-US" dirty="0">
                <a:solidFill>
                  <a:schemeClr val="accent2">
                    <a:alpha val="55000"/>
                  </a:schemeClr>
                </a:solidFill>
              </a:rPr>
              <a:t>• Developing a rapport with the child through compliments and other supportive behaviors such as “liking” their online posts. </a:t>
            </a:r>
          </a:p>
          <a:p>
            <a:pPr marL="1944" indent="0">
              <a:buNone/>
            </a:pPr>
            <a:r>
              <a:rPr lang="en-US" dirty="0">
                <a:solidFill>
                  <a:schemeClr val="accent2">
                    <a:alpha val="55000"/>
                  </a:schemeClr>
                </a:solidFill>
              </a:rPr>
              <a:t>• Sending unprompted sexually explicit images of themselves.</a:t>
            </a:r>
          </a:p>
          <a:p>
            <a:pPr marL="1944" indent="0">
              <a:buNone/>
            </a:pPr>
            <a:r>
              <a:rPr lang="en-US" dirty="0">
                <a:solidFill>
                  <a:schemeClr val="accent2">
                    <a:alpha val="55000"/>
                  </a:schemeClr>
                </a:solidFill>
              </a:rPr>
              <a:t>• Pretending to be younger.</a:t>
            </a:r>
          </a:p>
          <a:p>
            <a:pPr marL="1944" indent="0">
              <a:buNone/>
            </a:pPr>
            <a:r>
              <a:rPr lang="en-US" dirty="0">
                <a:solidFill>
                  <a:schemeClr val="accent2">
                    <a:alpha val="55000"/>
                  </a:schemeClr>
                </a:solidFill>
              </a:rPr>
              <a:t> • Offering incentives for explicit content</a:t>
            </a:r>
          </a:p>
        </p:txBody>
      </p:sp>
    </p:spTree>
    <p:extLst>
      <p:ext uri="{BB962C8B-B14F-4D97-AF65-F5344CB8AC3E}">
        <p14:creationId xmlns:p14="http://schemas.microsoft.com/office/powerpoint/2010/main" val="244141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33DF-4D3C-E365-14BD-1FFF5FACC24E}"/>
              </a:ext>
            </a:extLst>
          </p:cNvPr>
          <p:cNvSpPr>
            <a:spLocks noGrp="1"/>
          </p:cNvSpPr>
          <p:nvPr>
            <p:ph type="title"/>
          </p:nvPr>
        </p:nvSpPr>
        <p:spPr/>
        <p:txBody>
          <a:bodyPr/>
          <a:lstStyle/>
          <a:p>
            <a:r>
              <a:rPr lang="en-US" dirty="0"/>
              <a:t>Protecting your kids</a:t>
            </a:r>
          </a:p>
        </p:txBody>
      </p:sp>
      <p:sp>
        <p:nvSpPr>
          <p:cNvPr id="3" name="Content Placeholder 2">
            <a:extLst>
              <a:ext uri="{FF2B5EF4-FFF2-40B4-BE49-F238E27FC236}">
                <a16:creationId xmlns:a16="http://schemas.microsoft.com/office/drawing/2014/main" id="{31256E89-BDE8-0A0A-13A2-104B957B102F}"/>
              </a:ext>
            </a:extLst>
          </p:cNvPr>
          <p:cNvSpPr>
            <a:spLocks noGrp="1"/>
          </p:cNvSpPr>
          <p:nvPr>
            <p:ph sz="half" idx="1"/>
          </p:nvPr>
        </p:nvSpPr>
        <p:spPr/>
        <p:txBody>
          <a:bodyPr>
            <a:normAutofit fontScale="92500"/>
          </a:bodyPr>
          <a:lstStyle/>
          <a:p>
            <a:pPr marL="1944" indent="0">
              <a:buNone/>
            </a:pPr>
            <a:r>
              <a:rPr lang="en-US" dirty="0">
                <a:solidFill>
                  <a:srgbClr val="FF0000">
                    <a:alpha val="55000"/>
                  </a:srgbClr>
                </a:solidFill>
              </a:rPr>
              <a:t>ENGAGE</a:t>
            </a:r>
            <a:r>
              <a:rPr lang="en-US" dirty="0"/>
              <a:t> </a:t>
            </a:r>
          </a:p>
          <a:p>
            <a:r>
              <a:rPr lang="en-US" dirty="0">
                <a:solidFill>
                  <a:srgbClr val="FF0000">
                    <a:alpha val="55000"/>
                  </a:srgbClr>
                </a:solidFill>
              </a:rPr>
              <a:t>Talk about it! </a:t>
            </a:r>
            <a:r>
              <a:rPr lang="en-US" dirty="0">
                <a:solidFill>
                  <a:schemeClr val="accent2">
                    <a:alpha val="55000"/>
                  </a:schemeClr>
                </a:solidFill>
              </a:rPr>
              <a:t>Your kids might not tell you everything but ask anyway. Regular conversations about safety can go a long way in increasing trust and communication.</a:t>
            </a:r>
          </a:p>
          <a:p>
            <a:r>
              <a:rPr lang="en-US" dirty="0">
                <a:solidFill>
                  <a:srgbClr val="FF0000">
                    <a:alpha val="55000"/>
                  </a:srgbClr>
                </a:solidFill>
              </a:rPr>
              <a:t>Get involved</a:t>
            </a:r>
            <a:r>
              <a:rPr lang="en-US" dirty="0"/>
              <a:t>. </a:t>
            </a:r>
            <a:r>
              <a:rPr lang="en-US" dirty="0">
                <a:solidFill>
                  <a:schemeClr val="accent2">
                    <a:alpha val="55000"/>
                  </a:schemeClr>
                </a:solidFill>
              </a:rPr>
              <a:t>Challenge them to a duel. If you have kids who like to play online games, ask if you can play, too. When you respect their interests, they’re more likely to respect your rules.</a:t>
            </a:r>
          </a:p>
        </p:txBody>
      </p:sp>
      <p:sp>
        <p:nvSpPr>
          <p:cNvPr id="4" name="Content Placeholder 3">
            <a:extLst>
              <a:ext uri="{FF2B5EF4-FFF2-40B4-BE49-F238E27FC236}">
                <a16:creationId xmlns:a16="http://schemas.microsoft.com/office/drawing/2014/main" id="{C8608095-FBDE-846D-75C8-41B4EC570E8B}"/>
              </a:ext>
            </a:extLst>
          </p:cNvPr>
          <p:cNvSpPr>
            <a:spLocks noGrp="1"/>
          </p:cNvSpPr>
          <p:nvPr>
            <p:ph sz="half" idx="2"/>
          </p:nvPr>
        </p:nvSpPr>
        <p:spPr/>
        <p:txBody>
          <a:bodyPr>
            <a:normAutofit fontScale="92500"/>
          </a:bodyPr>
          <a:lstStyle/>
          <a:p>
            <a:endParaRPr lang="en-US" dirty="0">
              <a:solidFill>
                <a:srgbClr val="FF0000">
                  <a:alpha val="55000"/>
                </a:srgbClr>
              </a:solidFill>
            </a:endParaRPr>
          </a:p>
          <a:p>
            <a:r>
              <a:rPr lang="en-US" dirty="0">
                <a:solidFill>
                  <a:srgbClr val="FF0000">
                    <a:alpha val="55000"/>
                  </a:srgbClr>
                </a:solidFill>
              </a:rPr>
              <a:t>Don’t pull the plug</a:t>
            </a:r>
            <a:r>
              <a:rPr lang="en-US" dirty="0">
                <a:solidFill>
                  <a:schemeClr val="accent2">
                    <a:alpha val="55000"/>
                  </a:schemeClr>
                </a:solidFill>
              </a:rPr>
              <a:t>. Taking away internet access because they may have made mistakes online doesn’t solve the problem. Talk to them about protecting themselves and respecting others online.</a:t>
            </a:r>
          </a:p>
        </p:txBody>
      </p:sp>
    </p:spTree>
    <p:extLst>
      <p:ext uri="{BB962C8B-B14F-4D97-AF65-F5344CB8AC3E}">
        <p14:creationId xmlns:p14="http://schemas.microsoft.com/office/powerpoint/2010/main" val="82591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A737-E9FE-33AF-F3D1-E5CA922CC577}"/>
              </a:ext>
            </a:extLst>
          </p:cNvPr>
          <p:cNvSpPr>
            <a:spLocks noGrp="1"/>
          </p:cNvSpPr>
          <p:nvPr>
            <p:ph type="title"/>
          </p:nvPr>
        </p:nvSpPr>
        <p:spPr>
          <a:xfrm>
            <a:off x="448056" y="757514"/>
            <a:ext cx="11311128" cy="5190838"/>
          </a:xfrm>
        </p:spPr>
        <p:txBody>
          <a:bodyPr/>
          <a:lstStyle/>
          <a:p>
            <a:endParaRPr lang="en-US" dirty="0"/>
          </a:p>
        </p:txBody>
      </p:sp>
      <p:pic>
        <p:nvPicPr>
          <p:cNvPr id="4" name="Picture 3" descr="Graphical user interface, text&#10;&#10;Description automatically generated">
            <a:extLst>
              <a:ext uri="{FF2B5EF4-FFF2-40B4-BE49-F238E27FC236}">
                <a16:creationId xmlns:a16="http://schemas.microsoft.com/office/drawing/2014/main" id="{6C5D771E-14C9-E8FC-1C19-CCC74926AC15}"/>
              </a:ext>
            </a:extLst>
          </p:cNvPr>
          <p:cNvPicPr>
            <a:picLocks noChangeAspect="1"/>
          </p:cNvPicPr>
          <p:nvPr/>
        </p:nvPicPr>
        <p:blipFill rotWithShape="1">
          <a:blip r:embed="rId2">
            <a:extLst>
              <a:ext uri="{28A0092B-C50C-407E-A947-70E740481C1C}">
                <a14:useLocalDpi xmlns:a14="http://schemas.microsoft.com/office/drawing/2010/main" val="0"/>
              </a:ext>
            </a:extLst>
          </a:blip>
          <a:srcRect l="390" t="11151" r="-2269" b="-11151"/>
          <a:stretch/>
        </p:blipFill>
        <p:spPr>
          <a:xfrm>
            <a:off x="432815" y="757515"/>
            <a:ext cx="11479551" cy="5802676"/>
          </a:xfrm>
          <a:prstGeom prst="rect">
            <a:avLst/>
          </a:prstGeom>
        </p:spPr>
      </p:pic>
    </p:spTree>
    <p:extLst>
      <p:ext uri="{BB962C8B-B14F-4D97-AF65-F5344CB8AC3E}">
        <p14:creationId xmlns:p14="http://schemas.microsoft.com/office/powerpoint/2010/main" val="202612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861E6933-1735-D8C9-EE4C-B6E2554474EA}"/>
              </a:ext>
            </a:extLst>
          </p:cNvPr>
          <p:cNvPicPr>
            <a:picLocks noChangeAspect="1"/>
          </p:cNvPicPr>
          <p:nvPr/>
        </p:nvPicPr>
        <p:blipFill rotWithShape="1">
          <a:blip r:embed="rId2">
            <a:extLst>
              <a:ext uri="{28A0092B-C50C-407E-A947-70E740481C1C}">
                <a14:useLocalDpi xmlns:a14="http://schemas.microsoft.com/office/drawing/2010/main" val="0"/>
              </a:ext>
            </a:extLst>
          </a:blip>
          <a:srcRect l="26100" t="14853" r="19319" b="5174"/>
          <a:stretch/>
        </p:blipFill>
        <p:spPr>
          <a:xfrm>
            <a:off x="67113" y="117446"/>
            <a:ext cx="12029812" cy="6669248"/>
          </a:xfrm>
          <a:prstGeom prst="rect">
            <a:avLst/>
          </a:prstGeom>
        </p:spPr>
      </p:pic>
    </p:spTree>
    <p:extLst>
      <p:ext uri="{BB962C8B-B14F-4D97-AF65-F5344CB8AC3E}">
        <p14:creationId xmlns:p14="http://schemas.microsoft.com/office/powerpoint/2010/main" val="24265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C043-ED96-BC5D-C63C-983AA93E826D}"/>
              </a:ext>
            </a:extLst>
          </p:cNvPr>
          <p:cNvSpPr>
            <a:spLocks noGrp="1"/>
          </p:cNvSpPr>
          <p:nvPr>
            <p:ph type="title"/>
          </p:nvPr>
        </p:nvSpPr>
        <p:spPr/>
        <p:txBody>
          <a:bodyPr/>
          <a:lstStyle/>
          <a:p>
            <a:r>
              <a:rPr lang="en-US" dirty="0"/>
              <a:t>Issue 	</a:t>
            </a:r>
          </a:p>
        </p:txBody>
      </p:sp>
      <p:sp>
        <p:nvSpPr>
          <p:cNvPr id="3" name="Content Placeholder 2">
            <a:extLst>
              <a:ext uri="{FF2B5EF4-FFF2-40B4-BE49-F238E27FC236}">
                <a16:creationId xmlns:a16="http://schemas.microsoft.com/office/drawing/2014/main" id="{BC011162-4766-CD77-24C0-E4C20ECE14ED}"/>
              </a:ext>
            </a:extLst>
          </p:cNvPr>
          <p:cNvSpPr>
            <a:spLocks noGrp="1"/>
          </p:cNvSpPr>
          <p:nvPr>
            <p:ph idx="1"/>
          </p:nvPr>
        </p:nvSpPr>
        <p:spPr/>
        <p:txBody>
          <a:bodyPr>
            <a:normAutofit fontScale="92500"/>
          </a:bodyPr>
          <a:lstStyle/>
          <a:p>
            <a:r>
              <a:rPr lang="en-US" b="0" i="0" dirty="0">
                <a:solidFill>
                  <a:schemeClr val="accent2"/>
                </a:solidFill>
                <a:effectLst/>
                <a:latin typeface="AvenirLTStd-Black"/>
              </a:rPr>
              <a:t>The widespread use of smartphones helps users stay connected, but also raises privacy concerns. According to a 2018 study by the Pew Research Center, 95% of teens have access to a smartphone, and 45% say they are online “almost constantly’.</a:t>
            </a:r>
          </a:p>
          <a:p>
            <a:r>
              <a:rPr lang="en-US" b="0" i="0" dirty="0">
                <a:solidFill>
                  <a:schemeClr val="accent2"/>
                </a:solidFill>
                <a:effectLst/>
                <a:latin typeface="AvenirLTStd-Black"/>
              </a:rPr>
              <a:t>Smartphone apps let teens go online, watch videos, and game with friends, but teens most commonly use their phones to send and receive text messages. Additional Pew research notes that teens reserve voice calls for their closest friends and prefer to use text messages for newer friends and acquaintances. The research also suggests that the omnipresence of smartphones helps strengthen friendships, with 62% of smartphone-owning teens reporting that texting allows them to keep in closer contact with close friends. Additionally, having internet access via a smartphone may help teens make and maintain new friendships, with 57% reporting having made new friends online</a:t>
            </a:r>
            <a:endParaRPr lang="en-US" dirty="0">
              <a:solidFill>
                <a:schemeClr val="accent2"/>
              </a:solidFill>
            </a:endParaRPr>
          </a:p>
        </p:txBody>
      </p:sp>
    </p:spTree>
    <p:extLst>
      <p:ext uri="{BB962C8B-B14F-4D97-AF65-F5344CB8AC3E}">
        <p14:creationId xmlns:p14="http://schemas.microsoft.com/office/powerpoint/2010/main" val="390369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D3F1-0911-56A8-6FF9-B8757D4EDD73}"/>
              </a:ext>
            </a:extLst>
          </p:cNvPr>
          <p:cNvSpPr>
            <a:spLocks noGrp="1"/>
          </p:cNvSpPr>
          <p:nvPr>
            <p:ph type="title"/>
          </p:nvPr>
        </p:nvSpPr>
        <p:spPr/>
        <p:txBody>
          <a:bodyPr/>
          <a:lstStyle/>
          <a:p>
            <a:r>
              <a:rPr lang="en-US" dirty="0"/>
              <a:t>Issue</a:t>
            </a:r>
          </a:p>
        </p:txBody>
      </p:sp>
      <p:sp>
        <p:nvSpPr>
          <p:cNvPr id="3" name="Content Placeholder 2">
            <a:extLst>
              <a:ext uri="{FF2B5EF4-FFF2-40B4-BE49-F238E27FC236}">
                <a16:creationId xmlns:a16="http://schemas.microsoft.com/office/drawing/2014/main" id="{B4D89FDF-D0B4-0A16-2510-496625527BB3}"/>
              </a:ext>
            </a:extLst>
          </p:cNvPr>
          <p:cNvSpPr>
            <a:spLocks noGrp="1"/>
          </p:cNvSpPr>
          <p:nvPr>
            <p:ph idx="1"/>
          </p:nvPr>
        </p:nvSpPr>
        <p:spPr/>
        <p:txBody>
          <a:bodyPr>
            <a:normAutofit fontScale="92500"/>
          </a:bodyPr>
          <a:lstStyle/>
          <a:p>
            <a:r>
              <a:rPr lang="en-US" b="0" i="0" dirty="0">
                <a:solidFill>
                  <a:schemeClr val="accent2"/>
                </a:solidFill>
                <a:effectLst/>
                <a:latin typeface="AvenirLTStd-Black"/>
              </a:rPr>
              <a:t>Of course, near constant connectivity also poses a unique set of risks, for example, </a:t>
            </a:r>
            <a:r>
              <a:rPr lang="en-US" b="1" i="0" dirty="0">
                <a:solidFill>
                  <a:schemeClr val="accent2"/>
                </a:solidFill>
                <a:effectLst/>
                <a:latin typeface="AvenirLTStd-Black"/>
              </a:rPr>
              <a:t>cyberbullying</a:t>
            </a:r>
            <a:r>
              <a:rPr lang="en-US" b="0" i="0" dirty="0">
                <a:solidFill>
                  <a:schemeClr val="accent2"/>
                </a:solidFill>
                <a:effectLst/>
                <a:latin typeface="AvenirLTStd-Black"/>
              </a:rPr>
              <a:t>. Another risk that has gained national attention is </a:t>
            </a:r>
            <a:r>
              <a:rPr lang="en-US" b="1" i="0" dirty="0">
                <a:solidFill>
                  <a:schemeClr val="accent2"/>
                </a:solidFill>
                <a:effectLst/>
                <a:latin typeface="AvenirLTStd-Black"/>
              </a:rPr>
              <a:t>sexting</a:t>
            </a:r>
            <a:r>
              <a:rPr lang="en-US" b="0" i="0" dirty="0">
                <a:solidFill>
                  <a:schemeClr val="accent2"/>
                </a:solidFill>
                <a:effectLst/>
                <a:latin typeface="AvenirLTStd-Black"/>
              </a:rPr>
              <a:t> and </a:t>
            </a:r>
            <a:r>
              <a:rPr lang="en-US" b="1" i="0" dirty="0">
                <a:solidFill>
                  <a:schemeClr val="accent2"/>
                </a:solidFill>
                <a:effectLst/>
                <a:latin typeface="AvenirLTStd-Black"/>
              </a:rPr>
              <a:t>sextortion</a:t>
            </a:r>
            <a:r>
              <a:rPr lang="en-US" b="0" i="0" dirty="0">
                <a:solidFill>
                  <a:schemeClr val="accent2"/>
                </a:solidFill>
                <a:effectLst/>
                <a:latin typeface="AvenirLTStd-Black"/>
              </a:rPr>
              <a:t>. The ubiquity of cellphones has given rise to sexting as a way for teens to explore their sexuality, though in some cases these images are used against the sender as sexual blackmail.</a:t>
            </a:r>
          </a:p>
          <a:p>
            <a:r>
              <a:rPr lang="en-US" b="0" i="0" dirty="0">
                <a:solidFill>
                  <a:schemeClr val="accent2"/>
                </a:solidFill>
                <a:effectLst/>
                <a:latin typeface="AvenirLTStd-Black"/>
              </a:rPr>
              <a:t>Additionally, as most smartphones have GPS technology, users may unintentionally share their locations with the public. If a users’ photos have GPS location-tags or if a user “checks-in” to restaurants, airports, new cities, etc., friends and followers can see exactly where that person is or has been. Each smartphone brand or model may have a different way to turn off location-tracking services. Check the settings on your child’s phone, paying attention to which applications can access location data. </a:t>
            </a:r>
            <a:endParaRPr lang="en-US" dirty="0">
              <a:solidFill>
                <a:schemeClr val="accent2"/>
              </a:solidFill>
            </a:endParaRPr>
          </a:p>
        </p:txBody>
      </p:sp>
    </p:spTree>
    <p:extLst>
      <p:ext uri="{BB962C8B-B14F-4D97-AF65-F5344CB8AC3E}">
        <p14:creationId xmlns:p14="http://schemas.microsoft.com/office/powerpoint/2010/main" val="74747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17E5-DE96-47CF-78D7-D7F74FACA69F}"/>
              </a:ext>
            </a:extLst>
          </p:cNvPr>
          <p:cNvSpPr>
            <a:spLocks noGrp="1"/>
          </p:cNvSpPr>
          <p:nvPr>
            <p:ph type="title"/>
          </p:nvPr>
        </p:nvSpPr>
        <p:spPr/>
        <p:txBody>
          <a:bodyPr/>
          <a:lstStyle/>
          <a:p>
            <a:r>
              <a:rPr lang="en-US" dirty="0" err="1"/>
              <a:t>Iphone</a:t>
            </a:r>
            <a:r>
              <a:rPr lang="en-US" dirty="0"/>
              <a:t>	</a:t>
            </a:r>
          </a:p>
        </p:txBody>
      </p:sp>
      <p:sp>
        <p:nvSpPr>
          <p:cNvPr id="3" name="Content Placeholder 2">
            <a:extLst>
              <a:ext uri="{FF2B5EF4-FFF2-40B4-BE49-F238E27FC236}">
                <a16:creationId xmlns:a16="http://schemas.microsoft.com/office/drawing/2014/main" id="{E96AB5B1-9157-BD35-632F-C0A9106BFEC8}"/>
              </a:ext>
            </a:extLst>
          </p:cNvPr>
          <p:cNvSpPr>
            <a:spLocks noGrp="1"/>
          </p:cNvSpPr>
          <p:nvPr>
            <p:ph idx="1"/>
          </p:nvPr>
        </p:nvSpPr>
        <p:spPr/>
        <p:txBody>
          <a:bodyPr/>
          <a:lstStyle/>
          <a:p>
            <a:r>
              <a:rPr lang="en-US" dirty="0"/>
              <a:t>Go to setting</a:t>
            </a:r>
          </a:p>
          <a:p>
            <a:r>
              <a:rPr lang="en-US" dirty="0"/>
              <a:t>Privacy</a:t>
            </a:r>
          </a:p>
          <a:p>
            <a:r>
              <a:rPr lang="en-US" dirty="0"/>
              <a:t>Locations Service</a:t>
            </a:r>
          </a:p>
        </p:txBody>
      </p:sp>
      <p:pic>
        <p:nvPicPr>
          <p:cNvPr id="5" name="Picture 4" descr="Graphical user interface, text, application&#10;&#10;Description automatically generated">
            <a:extLst>
              <a:ext uri="{FF2B5EF4-FFF2-40B4-BE49-F238E27FC236}">
                <a16:creationId xmlns:a16="http://schemas.microsoft.com/office/drawing/2014/main" id="{680A5A6E-4DDE-6741-2C2D-A91689E94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724" y="85075"/>
            <a:ext cx="3371060" cy="6687850"/>
          </a:xfrm>
          <a:prstGeom prst="rect">
            <a:avLst/>
          </a:prstGeom>
        </p:spPr>
      </p:pic>
    </p:spTree>
    <p:extLst>
      <p:ext uri="{BB962C8B-B14F-4D97-AF65-F5344CB8AC3E}">
        <p14:creationId xmlns:p14="http://schemas.microsoft.com/office/powerpoint/2010/main" val="40548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2A5A-F31A-FE12-DAD0-0E1FBF38CD26}"/>
              </a:ext>
            </a:extLst>
          </p:cNvPr>
          <p:cNvSpPr>
            <a:spLocks noGrp="1"/>
          </p:cNvSpPr>
          <p:nvPr>
            <p:ph type="title"/>
          </p:nvPr>
        </p:nvSpPr>
        <p:spPr/>
        <p:txBody>
          <a:bodyPr/>
          <a:lstStyle/>
          <a:p>
            <a:r>
              <a:rPr lang="en-US" dirty="0"/>
              <a:t>Android	</a:t>
            </a:r>
          </a:p>
        </p:txBody>
      </p:sp>
      <p:sp>
        <p:nvSpPr>
          <p:cNvPr id="3" name="Content Placeholder 2">
            <a:extLst>
              <a:ext uri="{FF2B5EF4-FFF2-40B4-BE49-F238E27FC236}">
                <a16:creationId xmlns:a16="http://schemas.microsoft.com/office/drawing/2014/main" id="{F0D20D06-39CA-C4D8-DF38-C8DFD9E9D9E4}"/>
              </a:ext>
            </a:extLst>
          </p:cNvPr>
          <p:cNvSpPr>
            <a:spLocks noGrp="1"/>
          </p:cNvSpPr>
          <p:nvPr>
            <p:ph idx="1"/>
          </p:nvPr>
        </p:nvSpPr>
        <p:spPr/>
        <p:txBody>
          <a:bodyPr/>
          <a:lstStyle/>
          <a:p>
            <a:r>
              <a:rPr lang="en-US" dirty="0"/>
              <a:t>Settings Menu</a:t>
            </a:r>
          </a:p>
          <a:p>
            <a:r>
              <a:rPr lang="en-US" dirty="0"/>
              <a:t>Security &amp; Locations</a:t>
            </a:r>
          </a:p>
          <a:p>
            <a:r>
              <a:rPr lang="en-US" dirty="0"/>
              <a:t>Locations</a:t>
            </a:r>
          </a:p>
          <a:p>
            <a:r>
              <a:rPr lang="en-US" dirty="0"/>
              <a:t>Use locations</a:t>
            </a:r>
          </a:p>
        </p:txBody>
      </p:sp>
      <p:pic>
        <p:nvPicPr>
          <p:cNvPr id="5" name="Picture 4" descr="Graphical user interface, application&#10;&#10;Description automatically generated">
            <a:extLst>
              <a:ext uri="{FF2B5EF4-FFF2-40B4-BE49-F238E27FC236}">
                <a16:creationId xmlns:a16="http://schemas.microsoft.com/office/drawing/2014/main" id="{D4797B36-6FF6-E72E-240E-8BCDE8219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764" y="523009"/>
            <a:ext cx="7620000" cy="5656118"/>
          </a:xfrm>
          <a:prstGeom prst="rect">
            <a:avLst/>
          </a:prstGeom>
        </p:spPr>
      </p:pic>
    </p:spTree>
    <p:extLst>
      <p:ext uri="{BB962C8B-B14F-4D97-AF65-F5344CB8AC3E}">
        <p14:creationId xmlns:p14="http://schemas.microsoft.com/office/powerpoint/2010/main" val="227319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FD6D-7348-33F0-44E3-103B2480C531}"/>
              </a:ext>
            </a:extLst>
          </p:cNvPr>
          <p:cNvSpPr>
            <a:spLocks noGrp="1"/>
          </p:cNvSpPr>
          <p:nvPr>
            <p:ph type="title"/>
          </p:nvPr>
        </p:nvSpPr>
        <p:spPr/>
        <p:txBody>
          <a:bodyPr/>
          <a:lstStyle/>
          <a:p>
            <a:r>
              <a:rPr lang="en-US" dirty="0"/>
              <a:t>Numbers	</a:t>
            </a:r>
          </a:p>
        </p:txBody>
      </p:sp>
      <p:sp>
        <p:nvSpPr>
          <p:cNvPr id="3" name="Content Placeholder 2">
            <a:extLst>
              <a:ext uri="{FF2B5EF4-FFF2-40B4-BE49-F238E27FC236}">
                <a16:creationId xmlns:a16="http://schemas.microsoft.com/office/drawing/2014/main" id="{0CF5F94D-602C-C345-5F87-F4EA469E3ACA}"/>
              </a:ext>
            </a:extLst>
          </p:cNvPr>
          <p:cNvSpPr>
            <a:spLocks noGrp="1"/>
          </p:cNvSpPr>
          <p:nvPr>
            <p:ph sz="half" idx="1"/>
          </p:nvPr>
        </p:nvSpPr>
        <p:spPr/>
        <p:txBody>
          <a:bodyPr/>
          <a:lstStyle/>
          <a:p>
            <a:pPr marL="1944" indent="0" algn="ctr">
              <a:buNone/>
            </a:pPr>
            <a:endParaRPr lang="en-US" b="1" i="0" dirty="0">
              <a:solidFill>
                <a:srgbClr val="AD1A1F"/>
              </a:solidFill>
              <a:effectLst/>
              <a:latin typeface="AvenirLTStd-Black"/>
            </a:endParaRPr>
          </a:p>
          <a:p>
            <a:pPr marL="1944" indent="0" algn="ctr">
              <a:buNone/>
            </a:pPr>
            <a:r>
              <a:rPr lang="en-US" b="1" i="0" dirty="0">
                <a:solidFill>
                  <a:srgbClr val="AD1A1F"/>
                </a:solidFill>
                <a:effectLst/>
                <a:latin typeface="AvenirLTStd-Black"/>
              </a:rPr>
              <a:t>97% </a:t>
            </a:r>
            <a:r>
              <a:rPr lang="en-US" b="0" i="0" dirty="0">
                <a:solidFill>
                  <a:schemeClr val="accent2"/>
                </a:solidFill>
                <a:effectLst/>
                <a:latin typeface="AvenirLTStd-Black"/>
              </a:rPr>
              <a:t>of American girls, and</a:t>
            </a:r>
          </a:p>
          <a:p>
            <a:pPr algn="ctr"/>
            <a:r>
              <a:rPr lang="en-US" b="1" i="0" dirty="0">
                <a:solidFill>
                  <a:srgbClr val="AD1A1F"/>
                </a:solidFill>
                <a:effectLst/>
                <a:latin typeface="AvenirLTStd-Black"/>
              </a:rPr>
              <a:t>95%</a:t>
            </a:r>
            <a:r>
              <a:rPr lang="en-US" b="0" i="0" dirty="0">
                <a:solidFill>
                  <a:srgbClr val="626366"/>
                </a:solidFill>
                <a:effectLst/>
                <a:latin typeface="AvenirLTStd-Black"/>
              </a:rPr>
              <a:t> </a:t>
            </a:r>
            <a:r>
              <a:rPr lang="en-US" b="0" i="0" dirty="0">
                <a:solidFill>
                  <a:schemeClr val="accent2"/>
                </a:solidFill>
                <a:effectLst/>
                <a:latin typeface="AvenirLTStd-Black"/>
              </a:rPr>
              <a:t>of American boys today have access to a smartphone.</a:t>
            </a:r>
          </a:p>
          <a:p>
            <a:endParaRPr lang="en-US" dirty="0"/>
          </a:p>
        </p:txBody>
      </p:sp>
      <p:sp>
        <p:nvSpPr>
          <p:cNvPr id="4" name="Content Placeholder 3">
            <a:extLst>
              <a:ext uri="{FF2B5EF4-FFF2-40B4-BE49-F238E27FC236}">
                <a16:creationId xmlns:a16="http://schemas.microsoft.com/office/drawing/2014/main" id="{EED30045-DB5A-EA7D-28AC-AF2859A91B56}"/>
              </a:ext>
            </a:extLst>
          </p:cNvPr>
          <p:cNvSpPr>
            <a:spLocks noGrp="1"/>
          </p:cNvSpPr>
          <p:nvPr>
            <p:ph sz="half" idx="2"/>
          </p:nvPr>
        </p:nvSpPr>
        <p:spPr/>
        <p:txBody>
          <a:bodyPr/>
          <a:lstStyle/>
          <a:p>
            <a:endParaRPr lang="en-US" b="0" i="0" dirty="0">
              <a:solidFill>
                <a:schemeClr val="accent2"/>
              </a:solidFill>
              <a:effectLst/>
              <a:latin typeface="AvenirLTStd-Black"/>
            </a:endParaRPr>
          </a:p>
          <a:p>
            <a:r>
              <a:rPr lang="en-US" b="0" i="0" dirty="0">
                <a:solidFill>
                  <a:schemeClr val="accent2"/>
                </a:solidFill>
                <a:effectLst/>
                <a:latin typeface="AvenirLTStd-Black"/>
              </a:rPr>
              <a:t>In 2015, the average teen sent and received </a:t>
            </a:r>
            <a:r>
              <a:rPr lang="en-US" b="1" i="0" dirty="0">
                <a:solidFill>
                  <a:schemeClr val="accent2"/>
                </a:solidFill>
                <a:effectLst/>
                <a:latin typeface="AvenirLTStd-Black"/>
              </a:rPr>
              <a:t>67</a:t>
            </a:r>
            <a:r>
              <a:rPr lang="en-US" b="0" i="0" dirty="0">
                <a:solidFill>
                  <a:schemeClr val="accent2"/>
                </a:solidFill>
                <a:effectLst/>
                <a:latin typeface="AvenirLTStd-Black"/>
              </a:rPr>
              <a:t> text messages per day.</a:t>
            </a:r>
          </a:p>
          <a:p>
            <a:endParaRPr lang="en-US" dirty="0">
              <a:solidFill>
                <a:schemeClr val="accent2"/>
              </a:solidFill>
              <a:latin typeface="AvenirLTStd-Black"/>
            </a:endParaRPr>
          </a:p>
          <a:p>
            <a:r>
              <a:rPr lang="en-US" b="0" i="0" dirty="0">
                <a:solidFill>
                  <a:schemeClr val="accent2"/>
                </a:solidFill>
                <a:effectLst/>
                <a:latin typeface="AvenirLTStd-Black"/>
              </a:rPr>
              <a:t>The average age at which a child gets a cellphone in the U.S. is </a:t>
            </a:r>
            <a:r>
              <a:rPr lang="en-US" b="1" i="0" dirty="0">
                <a:solidFill>
                  <a:srgbClr val="AD1A1F"/>
                </a:solidFill>
                <a:effectLst/>
                <a:latin typeface="AvenirLTStd-Black"/>
              </a:rPr>
              <a:t>10 years old</a:t>
            </a:r>
            <a:r>
              <a:rPr lang="en-US" b="0" i="0" dirty="0">
                <a:solidFill>
                  <a:srgbClr val="404041"/>
                </a:solidFill>
                <a:effectLst/>
                <a:latin typeface="AvenirLTStd-Black"/>
              </a:rPr>
              <a:t>.</a:t>
            </a:r>
            <a:r>
              <a:rPr lang="en-US" b="0" i="0" baseline="30000" dirty="0">
                <a:solidFill>
                  <a:srgbClr val="404041"/>
                </a:solidFill>
                <a:effectLst/>
                <a:latin typeface="AvenirLTStd-Black"/>
              </a:rPr>
              <a:t>3</a:t>
            </a:r>
            <a:r>
              <a:rPr lang="en-US" b="0" i="0" dirty="0">
                <a:solidFill>
                  <a:srgbClr val="404041"/>
                </a:solidFill>
                <a:effectLst/>
                <a:latin typeface="AvenirLTStd-Black"/>
              </a:rPr>
              <a:t> </a:t>
            </a:r>
            <a:endParaRPr lang="en-US" dirty="0">
              <a:solidFill>
                <a:schemeClr val="accent2"/>
              </a:solidFill>
            </a:endParaRPr>
          </a:p>
        </p:txBody>
      </p:sp>
    </p:spTree>
    <p:extLst>
      <p:ext uri="{BB962C8B-B14F-4D97-AF65-F5344CB8AC3E}">
        <p14:creationId xmlns:p14="http://schemas.microsoft.com/office/powerpoint/2010/main" val="343845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3E29-95BA-267A-765F-756D5AA03F12}"/>
              </a:ext>
            </a:extLst>
          </p:cNvPr>
          <p:cNvSpPr>
            <a:spLocks noGrp="1"/>
          </p:cNvSpPr>
          <p:nvPr>
            <p:ph type="title"/>
          </p:nvPr>
        </p:nvSpPr>
        <p:spPr/>
        <p:txBody>
          <a:bodyPr>
            <a:normAutofit fontScale="90000"/>
          </a:bodyPr>
          <a:lstStyle/>
          <a:p>
            <a:r>
              <a:rPr lang="en-US" b="0" i="0" dirty="0">
                <a:solidFill>
                  <a:schemeClr val="accent5"/>
                </a:solidFill>
                <a:effectLst/>
                <a:latin typeface="futura"/>
              </a:rPr>
              <a:t>How to Talk About It</a:t>
            </a:r>
            <a:br>
              <a:rPr lang="en-US" b="0" i="0" dirty="0">
                <a:solidFill>
                  <a:srgbClr val="404041"/>
                </a:solidFill>
                <a:effectLst/>
                <a:latin typeface="futura"/>
              </a:rPr>
            </a:br>
            <a:r>
              <a:rPr lang="en-US" b="0" i="0" dirty="0">
                <a:solidFill>
                  <a:schemeClr val="accent5"/>
                </a:solidFill>
                <a:effectLst/>
                <a:latin typeface="AvenirLTStd-Black"/>
              </a:rPr>
              <a:t>Cellphones have changed the way we communicate. Help children and teens be safer and smarter while using their phones.</a:t>
            </a:r>
            <a:br>
              <a:rPr lang="en-US" b="0" i="0" dirty="0">
                <a:solidFill>
                  <a:srgbClr val="626366"/>
                </a:solidFill>
                <a:effectLst/>
                <a:latin typeface="AvenirLTStd-Black"/>
              </a:rPr>
            </a:br>
            <a:endParaRPr lang="en-US" dirty="0"/>
          </a:p>
        </p:txBody>
      </p:sp>
      <p:sp>
        <p:nvSpPr>
          <p:cNvPr id="3" name="Content Placeholder 2">
            <a:extLst>
              <a:ext uri="{FF2B5EF4-FFF2-40B4-BE49-F238E27FC236}">
                <a16:creationId xmlns:a16="http://schemas.microsoft.com/office/drawing/2014/main" id="{D806EEBC-70CD-1373-5C30-65E653C9C382}"/>
              </a:ext>
            </a:extLst>
          </p:cNvPr>
          <p:cNvSpPr>
            <a:spLocks noGrp="1"/>
          </p:cNvSpPr>
          <p:nvPr>
            <p:ph sz="half" idx="1"/>
          </p:nvPr>
        </p:nvSpPr>
        <p:spPr/>
        <p:txBody>
          <a:bodyPr>
            <a:normAutofit fontScale="92500"/>
          </a:bodyPr>
          <a:lstStyle/>
          <a:p>
            <a:pPr algn="l">
              <a:buFont typeface="Arial" panose="020B0604020202020204" pitchFamily="34" charset="0"/>
              <a:buChar char="•"/>
            </a:pPr>
            <a:r>
              <a:rPr lang="en-US" b="0" i="0" dirty="0">
                <a:solidFill>
                  <a:schemeClr val="accent2"/>
                </a:solidFill>
                <a:effectLst/>
                <a:latin typeface="AvenirLTStd-Black"/>
              </a:rPr>
              <a:t>What do you use your phone for the most? Can you show me some of your favorite apps?</a:t>
            </a:r>
          </a:p>
          <a:p>
            <a:pPr algn="l">
              <a:buFont typeface="Arial" panose="020B0604020202020204" pitchFamily="34" charset="0"/>
              <a:buChar char="•"/>
            </a:pPr>
            <a:r>
              <a:rPr lang="en-US" b="0" i="0" dirty="0">
                <a:solidFill>
                  <a:schemeClr val="accent2"/>
                </a:solidFill>
                <a:effectLst/>
                <a:latin typeface="AvenirLTStd-Black"/>
              </a:rPr>
              <a:t>Do you know everyone you have as a contact in your phone and on different apps?</a:t>
            </a:r>
          </a:p>
          <a:p>
            <a:pPr algn="l">
              <a:buFont typeface="Arial" panose="020B0604020202020204" pitchFamily="34" charset="0"/>
              <a:buChar char="•"/>
            </a:pPr>
            <a:r>
              <a:rPr lang="en-US" b="0" i="0" dirty="0">
                <a:solidFill>
                  <a:schemeClr val="accent2"/>
                </a:solidFill>
                <a:effectLst/>
                <a:latin typeface="AvenirLTStd-Black"/>
              </a:rPr>
              <a:t>Has anyone ever taken an embarrassing picture of you without your permission?</a:t>
            </a:r>
          </a:p>
          <a:p>
            <a:pPr algn="l">
              <a:buFont typeface="Arial" panose="020B0604020202020204" pitchFamily="34" charset="0"/>
              <a:buChar char="•"/>
            </a:pPr>
            <a:r>
              <a:rPr lang="en-US" b="0" i="0" dirty="0">
                <a:solidFill>
                  <a:schemeClr val="accent2"/>
                </a:solidFill>
                <a:effectLst/>
                <a:latin typeface="AvenirLTStd-Black"/>
              </a:rPr>
              <a:t>Have you ever taken an embarrassing picture of someone else? What did you do with it?</a:t>
            </a:r>
          </a:p>
          <a:p>
            <a:endParaRPr lang="en-US" dirty="0">
              <a:solidFill>
                <a:schemeClr val="accent2">
                  <a:alpha val="55000"/>
                </a:schemeClr>
              </a:solidFill>
            </a:endParaRPr>
          </a:p>
        </p:txBody>
      </p:sp>
      <p:sp>
        <p:nvSpPr>
          <p:cNvPr id="4" name="Content Placeholder 3">
            <a:extLst>
              <a:ext uri="{FF2B5EF4-FFF2-40B4-BE49-F238E27FC236}">
                <a16:creationId xmlns:a16="http://schemas.microsoft.com/office/drawing/2014/main" id="{1CED57FA-47DE-915F-F2F3-7C70AFDD0D4C}"/>
              </a:ext>
            </a:extLst>
          </p:cNvPr>
          <p:cNvSpPr>
            <a:spLocks noGrp="1"/>
          </p:cNvSpPr>
          <p:nvPr>
            <p:ph sz="half" idx="2"/>
          </p:nvPr>
        </p:nvSpPr>
        <p:spPr/>
        <p:txBody>
          <a:bodyPr>
            <a:normAutofit fontScale="92500"/>
          </a:bodyPr>
          <a:lstStyle/>
          <a:p>
            <a:pPr algn="l">
              <a:buFont typeface="Arial" panose="020B0604020202020204" pitchFamily="34" charset="0"/>
              <a:buChar char="•"/>
            </a:pPr>
            <a:r>
              <a:rPr lang="en-US" b="0" i="0" dirty="0">
                <a:solidFill>
                  <a:schemeClr val="accent2"/>
                </a:solidFill>
                <a:effectLst/>
                <a:latin typeface="AvenirLTStd-Black"/>
              </a:rPr>
              <a:t>Have you ever talked with someone you first met online on your cellphone?</a:t>
            </a:r>
          </a:p>
          <a:p>
            <a:pPr algn="l">
              <a:buFont typeface="Arial" panose="020B0604020202020204" pitchFamily="34" charset="0"/>
              <a:buChar char="•"/>
            </a:pPr>
            <a:r>
              <a:rPr lang="en-US" b="0" i="0" dirty="0">
                <a:solidFill>
                  <a:schemeClr val="accent2"/>
                </a:solidFill>
                <a:effectLst/>
                <a:latin typeface="AvenirLTStd-Black"/>
              </a:rPr>
              <a:t>What would you do if someone sent you a text or picture that was inappropriate?</a:t>
            </a:r>
          </a:p>
          <a:p>
            <a:pPr algn="l">
              <a:buFont typeface="Arial" panose="020B0604020202020204" pitchFamily="34" charset="0"/>
              <a:buChar char="•"/>
            </a:pPr>
            <a:r>
              <a:rPr lang="en-US" b="0" i="0" dirty="0">
                <a:solidFill>
                  <a:schemeClr val="accent2"/>
                </a:solidFill>
                <a:effectLst/>
                <a:latin typeface="AvenirLTStd-Black"/>
              </a:rPr>
              <a:t>Do you know how to turn off GPS and turn on privacy settings for the different apps you use? </a:t>
            </a:r>
          </a:p>
          <a:p>
            <a:endParaRPr lang="en-US" dirty="0"/>
          </a:p>
        </p:txBody>
      </p:sp>
    </p:spTree>
    <p:extLst>
      <p:ext uri="{BB962C8B-B14F-4D97-AF65-F5344CB8AC3E}">
        <p14:creationId xmlns:p14="http://schemas.microsoft.com/office/powerpoint/2010/main" val="263168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6B05-F0F0-08CD-ECE4-DD0CE7206397}"/>
              </a:ext>
            </a:extLst>
          </p:cNvPr>
          <p:cNvSpPr>
            <a:spLocks noGrp="1"/>
          </p:cNvSpPr>
          <p:nvPr>
            <p:ph type="title"/>
          </p:nvPr>
        </p:nvSpPr>
        <p:spPr/>
        <p:txBody>
          <a:bodyPr/>
          <a:lstStyle/>
          <a:p>
            <a:r>
              <a:rPr lang="en-US" b="1" i="0" dirty="0">
                <a:solidFill>
                  <a:srgbClr val="FFFFFF"/>
                </a:solidFill>
                <a:effectLst/>
                <a:latin typeface="AvenirLTStd-Black"/>
              </a:rPr>
              <a:t>Reinforce	</a:t>
            </a:r>
            <a:endParaRPr lang="en-US" dirty="0"/>
          </a:p>
        </p:txBody>
      </p:sp>
      <p:sp>
        <p:nvSpPr>
          <p:cNvPr id="3" name="Content Placeholder 2">
            <a:extLst>
              <a:ext uri="{FF2B5EF4-FFF2-40B4-BE49-F238E27FC236}">
                <a16:creationId xmlns:a16="http://schemas.microsoft.com/office/drawing/2014/main" id="{21E9FDEB-020E-0049-5304-6040C815D1E1}"/>
              </a:ext>
            </a:extLst>
          </p:cNvPr>
          <p:cNvSpPr>
            <a:spLocks noGrp="1"/>
          </p:cNvSpPr>
          <p:nvPr>
            <p:ph sz="half" idx="1"/>
          </p:nvPr>
        </p:nvSpPr>
        <p:spPr/>
        <p:txBody>
          <a:bodyPr/>
          <a:lstStyle/>
          <a:p>
            <a:pPr algn="l">
              <a:buFont typeface="Arial" panose="020B0604020202020204" pitchFamily="34" charset="0"/>
              <a:buChar char="•"/>
            </a:pPr>
            <a:r>
              <a:rPr lang="en-US" b="0" i="0" dirty="0">
                <a:solidFill>
                  <a:schemeClr val="accent2"/>
                </a:solidFill>
                <a:effectLst/>
                <a:latin typeface="AvenirLTStd-Black"/>
              </a:rPr>
              <a:t>Expectations and guidance for when children are allowed to use their cellphones, what websites they can visit, and what apps they can download.</a:t>
            </a:r>
          </a:p>
          <a:p>
            <a:pPr algn="l">
              <a:buFont typeface="Arial" panose="020B0604020202020204" pitchFamily="34" charset="0"/>
              <a:buChar char="•"/>
            </a:pPr>
            <a:r>
              <a:rPr lang="en-US" b="0" i="0" dirty="0">
                <a:solidFill>
                  <a:schemeClr val="accent2"/>
                </a:solidFill>
                <a:effectLst/>
                <a:latin typeface="AvenirLTStd-Black"/>
              </a:rPr>
              <a:t>The important of privacy. Know an app’s purpose before your child downloads it. Who are the users? What type of privacy settings are available?</a:t>
            </a:r>
          </a:p>
          <a:p>
            <a:endParaRPr lang="en-US" dirty="0"/>
          </a:p>
        </p:txBody>
      </p:sp>
      <p:sp>
        <p:nvSpPr>
          <p:cNvPr id="4" name="Content Placeholder 3">
            <a:extLst>
              <a:ext uri="{FF2B5EF4-FFF2-40B4-BE49-F238E27FC236}">
                <a16:creationId xmlns:a16="http://schemas.microsoft.com/office/drawing/2014/main" id="{2A8C4DB5-B865-D275-C845-F3F52B58BA0F}"/>
              </a:ext>
            </a:extLst>
          </p:cNvPr>
          <p:cNvSpPr>
            <a:spLocks noGrp="1"/>
          </p:cNvSpPr>
          <p:nvPr>
            <p:ph sz="half" idx="2"/>
          </p:nvPr>
        </p:nvSpPr>
        <p:spPr/>
        <p:txBody>
          <a:bodyPr/>
          <a:lstStyle/>
          <a:p>
            <a:pPr algn="l">
              <a:buFont typeface="Arial" panose="020B0604020202020204" pitchFamily="34" charset="0"/>
              <a:buChar char="•"/>
            </a:pPr>
            <a:r>
              <a:rPr lang="en-US" b="0" i="0" dirty="0">
                <a:solidFill>
                  <a:schemeClr val="accent2"/>
                </a:solidFill>
                <a:effectLst/>
                <a:latin typeface="AvenirLTStd-Black"/>
              </a:rPr>
              <a:t>The idea that anything a user sends from their phones can be easily forwarded and shared.</a:t>
            </a:r>
          </a:p>
          <a:p>
            <a:pPr algn="l">
              <a:buFont typeface="Arial" panose="020B0604020202020204" pitchFamily="34" charset="0"/>
              <a:buChar char="•"/>
            </a:pPr>
            <a:r>
              <a:rPr lang="en-US" b="0" i="0" dirty="0">
                <a:solidFill>
                  <a:schemeClr val="accent2"/>
                </a:solidFill>
                <a:effectLst/>
                <a:latin typeface="AvenirLTStd-Black"/>
              </a:rPr>
              <a:t>The possible consequences of sending sexually explicit or provocative images or text messages with their phones.</a:t>
            </a:r>
          </a:p>
          <a:p>
            <a:endParaRPr lang="en-US" dirty="0"/>
          </a:p>
        </p:txBody>
      </p:sp>
    </p:spTree>
    <p:extLst>
      <p:ext uri="{BB962C8B-B14F-4D97-AF65-F5344CB8AC3E}">
        <p14:creationId xmlns:p14="http://schemas.microsoft.com/office/powerpoint/2010/main" val="127472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20E6-8FD1-4323-DC7A-258D95B2E41C}"/>
              </a:ext>
            </a:extLst>
          </p:cNvPr>
          <p:cNvSpPr>
            <a:spLocks noGrp="1"/>
          </p:cNvSpPr>
          <p:nvPr>
            <p:ph type="title"/>
          </p:nvPr>
        </p:nvSpPr>
        <p:spPr/>
        <p:txBody>
          <a:bodyPr/>
          <a:lstStyle/>
          <a:p>
            <a:r>
              <a:rPr lang="en-US" dirty="0"/>
              <a:t>Protecting Your Kids	</a:t>
            </a:r>
          </a:p>
        </p:txBody>
      </p:sp>
      <p:sp>
        <p:nvSpPr>
          <p:cNvPr id="3" name="Content Placeholder 2">
            <a:extLst>
              <a:ext uri="{FF2B5EF4-FFF2-40B4-BE49-F238E27FC236}">
                <a16:creationId xmlns:a16="http://schemas.microsoft.com/office/drawing/2014/main" id="{710D4AFA-2CCE-FB48-6FBF-C8BB5F849457}"/>
              </a:ext>
            </a:extLst>
          </p:cNvPr>
          <p:cNvSpPr>
            <a:spLocks noGrp="1"/>
          </p:cNvSpPr>
          <p:nvPr>
            <p:ph sz="half" idx="1"/>
          </p:nvPr>
        </p:nvSpPr>
        <p:spPr/>
        <p:txBody>
          <a:bodyPr>
            <a:normAutofit fontScale="92500" lnSpcReduction="10000"/>
          </a:bodyPr>
          <a:lstStyle/>
          <a:p>
            <a:pPr marL="1944" indent="0">
              <a:buNone/>
            </a:pPr>
            <a:r>
              <a:rPr lang="en-US" dirty="0">
                <a:solidFill>
                  <a:srgbClr val="FF0000"/>
                </a:solidFill>
              </a:rPr>
              <a:t>Connect</a:t>
            </a:r>
          </a:p>
          <a:p>
            <a:r>
              <a:rPr lang="en-US" dirty="0">
                <a:solidFill>
                  <a:srgbClr val="FF0000"/>
                </a:solidFill>
              </a:rPr>
              <a:t>Set some ground rules-Establish </a:t>
            </a:r>
            <a:r>
              <a:rPr lang="en-US" dirty="0">
                <a:solidFill>
                  <a:schemeClr val="accent2">
                    <a:alpha val="55000"/>
                  </a:schemeClr>
                </a:solidFill>
              </a:rPr>
              <a:t>clear guidelines like what types of sites kids can visit, apps they can download, and when they can have access to electronics. Consider “blackout” periods that require disconnection</a:t>
            </a:r>
          </a:p>
          <a:p>
            <a:r>
              <a:rPr lang="en-US" dirty="0">
                <a:solidFill>
                  <a:srgbClr val="FF0000"/>
                </a:solidFill>
              </a:rPr>
              <a:t>Research before you buy. </a:t>
            </a:r>
            <a:r>
              <a:rPr lang="en-US" dirty="0">
                <a:solidFill>
                  <a:schemeClr val="accent2">
                    <a:alpha val="55000"/>
                  </a:schemeClr>
                </a:solidFill>
              </a:rPr>
              <a:t>It’s important to learn about a device’s capabilities before you buy. Will it allow unknown people to communicate with my child? Will this allow children to make unchecked purchases?</a:t>
            </a:r>
          </a:p>
        </p:txBody>
      </p:sp>
      <p:sp>
        <p:nvSpPr>
          <p:cNvPr id="4" name="Content Placeholder 3">
            <a:extLst>
              <a:ext uri="{FF2B5EF4-FFF2-40B4-BE49-F238E27FC236}">
                <a16:creationId xmlns:a16="http://schemas.microsoft.com/office/drawing/2014/main" id="{A5660043-F225-0F9C-DA3B-B4CB58B469BD}"/>
              </a:ext>
            </a:extLst>
          </p:cNvPr>
          <p:cNvSpPr>
            <a:spLocks noGrp="1"/>
          </p:cNvSpPr>
          <p:nvPr>
            <p:ph sz="half" idx="2"/>
          </p:nvPr>
        </p:nvSpPr>
        <p:spPr/>
        <p:txBody>
          <a:bodyPr>
            <a:normAutofit fontScale="92500" lnSpcReduction="10000"/>
          </a:bodyPr>
          <a:lstStyle/>
          <a:p>
            <a:endParaRPr lang="en-US" dirty="0">
              <a:solidFill>
                <a:srgbClr val="FF0000"/>
              </a:solidFill>
            </a:endParaRPr>
          </a:p>
          <a:p>
            <a:r>
              <a:rPr lang="en-US" dirty="0">
                <a:solidFill>
                  <a:srgbClr val="FF0000"/>
                </a:solidFill>
              </a:rPr>
              <a:t>Go beyond safeguards. </a:t>
            </a:r>
            <a:r>
              <a:rPr lang="en-US" dirty="0">
                <a:solidFill>
                  <a:schemeClr val="accent2">
                    <a:alpha val="55000"/>
                  </a:schemeClr>
                </a:solidFill>
              </a:rPr>
              <a:t>Installing monitoring software doesn’t guarantee your child will be safe online. Time, attention and active conversation are the best tools to protect them</a:t>
            </a:r>
            <a:r>
              <a:rPr lang="en-US" dirty="0"/>
              <a:t>. </a:t>
            </a:r>
          </a:p>
          <a:p>
            <a:r>
              <a:rPr lang="en-US" dirty="0">
                <a:solidFill>
                  <a:srgbClr val="FFC000">
                    <a:alpha val="55000"/>
                  </a:srgbClr>
                </a:solidFill>
              </a:rPr>
              <a:t>REPORT! </a:t>
            </a:r>
            <a:r>
              <a:rPr lang="en-US" dirty="0">
                <a:solidFill>
                  <a:schemeClr val="accent2">
                    <a:alpha val="55000"/>
                  </a:schemeClr>
                </a:solidFill>
              </a:rPr>
              <a:t>If your kids are dealing with cyberbullies or potential online enticement, report it to website, law enforcement, School Officials or CyberTipline.org</a:t>
            </a:r>
          </a:p>
        </p:txBody>
      </p:sp>
    </p:spTree>
    <p:extLst>
      <p:ext uri="{BB962C8B-B14F-4D97-AF65-F5344CB8AC3E}">
        <p14:creationId xmlns:p14="http://schemas.microsoft.com/office/powerpoint/2010/main" val="2794176021"/>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251</TotalTime>
  <Words>1089</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AvenirLTStd-Black</vt:lpstr>
      <vt:lpstr>Bell MT</vt:lpstr>
      <vt:lpstr>Calibri Light</vt:lpstr>
      <vt:lpstr>futura</vt:lpstr>
      <vt:lpstr>ThinLineVTI</vt:lpstr>
      <vt:lpstr> Cell Phone Safety </vt:lpstr>
      <vt:lpstr>Issue  </vt:lpstr>
      <vt:lpstr>Issue</vt:lpstr>
      <vt:lpstr>Iphone </vt:lpstr>
      <vt:lpstr>Android </vt:lpstr>
      <vt:lpstr>Numbers </vt:lpstr>
      <vt:lpstr>How to Talk About It Cellphones have changed the way we communicate. Help children and teens be safer and smarter while using their phones. </vt:lpstr>
      <vt:lpstr>Reinforce </vt:lpstr>
      <vt:lpstr>Protecting Your Kids </vt:lpstr>
      <vt:lpstr>Protecting your kids</vt:lpstr>
      <vt:lpstr>Protecting your kids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Cell Phone Safety </dc:title>
  <dc:creator>Seth Williams</dc:creator>
  <cp:lastModifiedBy>Seth Williams</cp:lastModifiedBy>
  <cp:revision>3</cp:revision>
  <dcterms:created xsi:type="dcterms:W3CDTF">2022-10-10T15:11:08Z</dcterms:created>
  <dcterms:modified xsi:type="dcterms:W3CDTF">2022-10-27T19:33:19Z</dcterms:modified>
</cp:coreProperties>
</file>